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</p:sldMasterIdLst>
  <p:notesMasterIdLst>
    <p:notesMasterId r:id="rId27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5" r:id="rId12"/>
    <p:sldId id="264" r:id="rId13"/>
    <p:sldId id="278" r:id="rId14"/>
    <p:sldId id="268" r:id="rId15"/>
    <p:sldId id="279" r:id="rId16"/>
    <p:sldId id="269" r:id="rId17"/>
    <p:sldId id="276" r:id="rId18"/>
    <p:sldId id="277" r:id="rId19"/>
    <p:sldId id="270" r:id="rId20"/>
    <p:sldId id="271" r:id="rId21"/>
    <p:sldId id="273" r:id="rId22"/>
    <p:sldId id="272" r:id="rId23"/>
    <p:sldId id="274" r:id="rId24"/>
    <p:sldId id="266" r:id="rId25"/>
    <p:sldId id="267" r:id="rId2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6" d="100"/>
          <a:sy n="106" d="100"/>
        </p:scale>
        <p:origin x="176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IN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notes format</a:t>
            </a:r>
          </a:p>
        </p:txBody>
      </p:sp>
      <p:sp>
        <p:nvSpPr>
          <p:cNvPr id="118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IN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</a:p>
        </p:txBody>
      </p:sp>
      <p:sp>
        <p:nvSpPr>
          <p:cNvPr id="119" name="PlaceHolder 3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en-IN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</a:p>
        </p:txBody>
      </p:sp>
      <p:sp>
        <p:nvSpPr>
          <p:cNvPr id="120" name="PlaceHolder 4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IN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</a:p>
        </p:txBody>
      </p:sp>
      <p:sp>
        <p:nvSpPr>
          <p:cNvPr id="121" name="PlaceHolder 5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FABEF6E7-E059-498D-900F-A18461587E54}" type="slidenum">
              <a:rPr lang="en-IN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‹#›</a:t>
            </a:fld>
            <a:endParaRPr lang="en-IN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767632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r>
              <a:rPr lang="en-IN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Here I will type out the notes of  whatI will be speaking</a:t>
            </a:r>
          </a:p>
          <a:p>
            <a:endParaRPr lang="en-IN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0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889231FF-CEE6-4D80-B82F-2327CB06E260}" type="slidenum">
              <a:rPr lang="en-IN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+mn-ea"/>
              </a:rPr>
              <a:t>3</a:t>
            </a:fld>
            <a:endParaRPr lang="en-IN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8254489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r>
              <a:rPr lang="en-IN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Robot Operating System (ROS) is a flexible framework for developing software with tools, libraries and conventions that facilitate the creation of complex robot behaviour on a wide variety of robotic platforms</a:t>
            </a:r>
          </a:p>
          <a:p>
            <a:endParaRPr lang="en-IN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IN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Kinect is Microsoft's motion sensor add-on for the Xbox 360 gaming console. The device provides a natural user interface (NUI) that allows users to interact intuitively and without any intermediary device, such as a controller.</a:t>
            </a:r>
          </a:p>
          <a:p>
            <a:endParaRPr lang="en-IN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IN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IN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IN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2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1C3C7E51-4BC2-48BC-8D20-2C1E230A9542}" type="slidenum">
              <a:rPr lang="en-IN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+mn-ea"/>
              </a:rPr>
              <a:t>5</a:t>
            </a:fld>
            <a:endParaRPr lang="en-IN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4450117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37" name="Picture 36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38" name="Picture 37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subTitle"/>
          </p:nvPr>
        </p:nvSpPr>
        <p:spPr>
          <a:xfrm>
            <a:off x="685800" y="2130480"/>
            <a:ext cx="7772040" cy="68130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2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76" name="Picture 75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77" name="Picture 76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subTitle"/>
          </p:nvPr>
        </p:nvSpPr>
        <p:spPr>
          <a:xfrm>
            <a:off x="685800" y="2130480"/>
            <a:ext cx="7772040" cy="68130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94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95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3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11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115" name="Picture 114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116" name="Picture 115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685800" y="2130480"/>
            <a:ext cx="7772040" cy="68130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CE1">
            <a:alpha val="51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dt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IN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04/08/17</a:t>
            </a:r>
            <a:endParaRPr lang="en-IN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ftr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</p:spPr>
        <p:txBody>
          <a:bodyPr anchor="ctr"/>
          <a:lstStyle/>
          <a:p>
            <a:endParaRPr lang="en-IN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sldNum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fld id="{54478BD0-A284-498C-9D4C-2AA63149C355}" type="slidenum">
              <a:rPr lang="en-IN" sz="1200" b="0" strike="noStrike" spc="-1">
                <a:solidFill>
                  <a:srgbClr val="898989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‹#›</a:t>
            </a:fld>
            <a:endParaRPr lang="en-IN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the title text format</a:t>
            </a: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the outline text format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Second Outline Level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Third Outline Level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Fourth Outline Level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Fifth Outline Level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Sixth Outline Level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CE1">
            <a:alpha val="51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Master title style</a:t>
            </a:r>
          </a:p>
        </p:txBody>
      </p:sp>
      <p:sp>
        <p:nvSpPr>
          <p:cNvPr id="40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the outline text format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Second Outline Level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Third Outline Level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Fourth Outline Level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Fifth Outline Level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Sixth Outline Level</a:t>
            </a: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Seventh Outline LevelClick to edit Master text styles</a:t>
            </a:r>
          </a:p>
          <a:p>
            <a:pPr marL="743040" lvl="1" indent="-28548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Second level</a:t>
            </a: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1143000" lvl="2" indent="-2282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Third level</a:t>
            </a: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1600200" lvl="3" indent="-22824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Fourth level</a:t>
            </a: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2057400" lvl="4" indent="-228240">
              <a:lnSpc>
                <a:spcPct val="100000"/>
              </a:lnSpc>
              <a:buClr>
                <a:srgbClr val="000000"/>
              </a:buClr>
              <a:buFont typeface="Arial"/>
              <a:buChar char="»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Fifth level</a:t>
            </a: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 type="dt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IN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04/08/17</a:t>
            </a:r>
            <a:endParaRPr lang="en-IN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2" name="PlaceHolder 4"/>
          <p:cNvSpPr>
            <a:spLocks noGrp="1"/>
          </p:cNvSpPr>
          <p:nvPr>
            <p:ph type="ftr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</p:spPr>
        <p:txBody>
          <a:bodyPr anchor="ctr"/>
          <a:lstStyle/>
          <a:p>
            <a:endParaRPr lang="en-IN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3" name="PlaceHolder 5"/>
          <p:cNvSpPr>
            <a:spLocks noGrp="1"/>
          </p:cNvSpPr>
          <p:nvPr>
            <p:ph type="sldNum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fld id="{7E093156-3D7B-4300-9377-A0A6ED74DFA6}" type="slidenum">
              <a:rPr lang="en-IN" sz="1200" b="0" strike="noStrike" spc="-1">
                <a:solidFill>
                  <a:srgbClr val="898989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‹#›</a:t>
            </a:fld>
            <a:endParaRPr lang="en-IN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CE1">
            <a:alpha val="51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Master title style</a:t>
            </a:r>
          </a:p>
        </p:txBody>
      </p:sp>
      <p:sp>
        <p:nvSpPr>
          <p:cNvPr id="79" name="PlaceHolder 2"/>
          <p:cNvSpPr>
            <a:spLocks noGrp="1"/>
          </p:cNvSpPr>
          <p:nvPr>
            <p:ph type="dt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IN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04/08/17</a:t>
            </a:r>
            <a:endParaRPr lang="en-IN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 type="ftr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</p:spPr>
        <p:txBody>
          <a:bodyPr anchor="ctr"/>
          <a:lstStyle/>
          <a:p>
            <a:endParaRPr lang="en-IN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81" name="PlaceHolder 4"/>
          <p:cNvSpPr>
            <a:spLocks noGrp="1"/>
          </p:cNvSpPr>
          <p:nvPr>
            <p:ph type="sldNum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fld id="{6F44931E-85B5-43E4-9E81-5B59DF5EE634}" type="slidenum">
              <a:rPr lang="en-IN" sz="1200" b="0" strike="noStrike" spc="-1">
                <a:solidFill>
                  <a:srgbClr val="898989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‹#›</a:t>
            </a:fld>
            <a:endParaRPr lang="en-IN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82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the outline text format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Second Outline Level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Third Outline Level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Fourth Outline Level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Fifth Outline Level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Sixth Outline Level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answers.ros.org/" TargetMode="External"/><Relationship Id="rId2" Type="http://schemas.openxmlformats.org/officeDocument/2006/relationships/hyperlink" Target="http://wiki.ros.org/" TargetMode="Externa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IMSozUpFFkU" TargetMode="External"/><Relationship Id="rId2" Type="http://schemas.openxmlformats.org/officeDocument/2006/relationships/hyperlink" Target="http://groups.csail.mit.edu/rrg/index.php?n=Main.VisualOdometryForGPS-DeniedFlight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eYSIP-2017/eYSIP-2017_Indoor-Environments-Mapping-using-UAV/" TargetMode="External"/><Relationship Id="rId5" Type="http://schemas.openxmlformats.org/officeDocument/2006/relationships/hyperlink" Target="https://www.wilselby.com/research/ros-integration/3d-mapping-navigation/" TargetMode="External"/><Relationship Id="rId4" Type="http://schemas.openxmlformats.org/officeDocument/2006/relationships/hyperlink" Target="https://github.com/trancept/ROS-Autonomous-Quadcopter-Flight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CustomShape 1"/>
          <p:cNvSpPr/>
          <p:nvPr/>
        </p:nvSpPr>
        <p:spPr>
          <a:xfrm>
            <a:off x="914400" y="4572000"/>
            <a:ext cx="7238520" cy="14619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IN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Department of Electronics Engineering</a:t>
            </a:r>
            <a:endParaRPr lang="en-I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IN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Sardar Patel Institute of Technology</a:t>
            </a:r>
            <a:endParaRPr lang="en-I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IN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Munshi Nagar, Andheri(W), Mumbai-400058</a:t>
            </a:r>
            <a:endParaRPr lang="en-I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IN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UNIVERSITY OF MUMBAI</a:t>
            </a:r>
            <a:endParaRPr lang="en-I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IN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2017-2018</a:t>
            </a:r>
            <a:endParaRPr lang="en-I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3" name="CustomShape 2"/>
          <p:cNvSpPr/>
          <p:nvPr/>
        </p:nvSpPr>
        <p:spPr>
          <a:xfrm>
            <a:off x="2110680" y="457200"/>
            <a:ext cx="5106600" cy="2284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IN" sz="3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Bachelors of Engineering</a:t>
            </a:r>
            <a:endParaRPr lang="en-I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endParaRPr lang="en-I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IN" sz="24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Project presentation</a:t>
            </a:r>
            <a:endParaRPr lang="en-I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I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IN" sz="24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endParaRPr lang="en-I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IN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endParaRPr lang="en-I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24" name="Picture 5"/>
          <p:cNvPicPr/>
          <p:nvPr/>
        </p:nvPicPr>
        <p:blipFill>
          <a:blip r:embed="rId2"/>
          <a:stretch/>
        </p:blipFill>
        <p:spPr>
          <a:xfrm>
            <a:off x="3809880" y="2514600"/>
            <a:ext cx="1564920" cy="1576080"/>
          </a:xfrm>
          <a:prstGeom prst="rect">
            <a:avLst/>
          </a:prstGeom>
          <a:ln w="9360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36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Results</a:t>
            </a:r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41" name="TextShape 2"/>
          <p:cNvSpPr txBox="1"/>
          <p:nvPr/>
        </p:nvSpPr>
        <p:spPr>
          <a:xfrm>
            <a:off x="576360" y="1152360"/>
            <a:ext cx="8229240" cy="17838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108000">
              <a:buClr>
                <a:srgbClr val="000000"/>
              </a:buClr>
              <a:buSzPct val="45000"/>
            </a:pPr>
            <a:r>
              <a:rPr lang="en-US" sz="2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Work done up till now </a:t>
            </a:r>
            <a:r>
              <a:rPr lang="en-US" sz="2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involves (</a:t>
            </a:r>
            <a:r>
              <a:rPr lang="en-US" sz="24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upto</a:t>
            </a:r>
            <a:r>
              <a:rPr lang="en-US" sz="2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August 4, 2017)</a:t>
            </a:r>
            <a:endParaRPr lang="en-US" sz="24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Reading and understanding the framework of ROS</a:t>
            </a: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</a:t>
            </a:r>
            <a:r>
              <a:rPr lang="en-US" sz="2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racticing ROS </a:t>
            </a:r>
            <a:r>
              <a:rPr lang="en-US" sz="2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commands by following the official ROS wiki</a:t>
            </a: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RTAB installation</a:t>
            </a: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42" name="TextShape 3"/>
          <p:cNvSpPr txBox="1"/>
          <p:nvPr/>
        </p:nvSpPr>
        <p:spPr>
          <a:xfrm>
            <a:off x="411120" y="5256360"/>
            <a:ext cx="8229240" cy="12078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432000" indent="-324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600" b="0" i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“Give me six hours to chop down a tree and I will spend the first four sharpening the axe.“</a:t>
            </a:r>
            <a:r>
              <a:rPr lang="en-US" sz="2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                                                                                                                          </a:t>
            </a:r>
            <a:r>
              <a:rPr lang="en-US" sz="15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- Abraham Lincoln</a:t>
            </a: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  <a:ea typeface="Noto Sans CJK SC Regular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Shape 1"/>
          <p:cNvSpPr txBox="1"/>
          <p:nvPr/>
        </p:nvSpPr>
        <p:spPr>
          <a:xfrm>
            <a:off x="457380" y="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36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Results</a:t>
            </a:r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41" name="TextShape 2"/>
          <p:cNvSpPr txBox="1"/>
          <p:nvPr/>
        </p:nvSpPr>
        <p:spPr>
          <a:xfrm>
            <a:off x="2368947" y="969248"/>
            <a:ext cx="5643371" cy="588327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108000">
              <a:buClr>
                <a:srgbClr val="000000"/>
              </a:buClr>
              <a:buSzPct val="45000"/>
            </a:pPr>
            <a:r>
              <a:rPr lang="en-US" sz="2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Mapping using hand-held Kinect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57575"/>
            <a:ext cx="9144000" cy="5205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95267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Shape 1"/>
          <p:cNvSpPr txBox="1"/>
          <p:nvPr/>
        </p:nvSpPr>
        <p:spPr>
          <a:xfrm>
            <a:off x="457380" y="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36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Results</a:t>
            </a:r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41" name="TextShape 2"/>
          <p:cNvSpPr txBox="1"/>
          <p:nvPr/>
        </p:nvSpPr>
        <p:spPr>
          <a:xfrm>
            <a:off x="2368947" y="969248"/>
            <a:ext cx="5643371" cy="588327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108000">
              <a:buClr>
                <a:srgbClr val="000000"/>
              </a:buClr>
              <a:buSzPct val="45000"/>
            </a:pPr>
            <a:r>
              <a:rPr lang="en-US" sz="2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Mapping using hand-held Kinect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57575"/>
            <a:ext cx="9144000" cy="5205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35809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Shape 1"/>
          <p:cNvSpPr txBox="1"/>
          <p:nvPr/>
        </p:nvSpPr>
        <p:spPr>
          <a:xfrm>
            <a:off x="457380" y="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36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Results</a:t>
            </a:r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41" name="TextShape 2"/>
          <p:cNvSpPr txBox="1"/>
          <p:nvPr/>
        </p:nvSpPr>
        <p:spPr>
          <a:xfrm>
            <a:off x="2387054" y="937281"/>
            <a:ext cx="5643371" cy="588327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108000">
              <a:buClr>
                <a:srgbClr val="000000"/>
              </a:buClr>
              <a:buSzPct val="45000"/>
            </a:pPr>
            <a:r>
              <a:rPr lang="en-US" sz="2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Mapping using hand-held Kinect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5617" y="1446997"/>
            <a:ext cx="5692765" cy="5251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989716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3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Results</a:t>
            </a:r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41" name="TextShape 2"/>
          <p:cNvSpPr txBox="1"/>
          <p:nvPr/>
        </p:nvSpPr>
        <p:spPr>
          <a:xfrm>
            <a:off x="576360" y="1152360"/>
            <a:ext cx="8229240" cy="17838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108000">
              <a:buClr>
                <a:srgbClr val="000000"/>
              </a:buClr>
              <a:buSzPct val="45000"/>
            </a:pPr>
            <a:r>
              <a:rPr lang="en-U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Potential problems with </a:t>
            </a:r>
            <a:r>
              <a:rPr lang="en-US" sz="32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rpi</a:t>
            </a:r>
            <a:r>
              <a:rPr lang="en-US" sz="32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and solutions</a:t>
            </a:r>
          </a:p>
          <a:p>
            <a:pPr marL="108000">
              <a:buClr>
                <a:srgbClr val="000000"/>
              </a:buClr>
              <a:buSzPct val="45000"/>
            </a:pPr>
            <a:r>
              <a:rPr lang="en-US" sz="32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Paste pictures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43032549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Shape 1"/>
          <p:cNvSpPr txBox="1"/>
          <p:nvPr/>
        </p:nvSpPr>
        <p:spPr>
          <a:xfrm>
            <a:off x="457200" y="45934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36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Results</a:t>
            </a:r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41" name="TextShape 2"/>
          <p:cNvSpPr txBox="1"/>
          <p:nvPr/>
        </p:nvSpPr>
        <p:spPr>
          <a:xfrm>
            <a:off x="771628" y="1042098"/>
            <a:ext cx="7600384" cy="585905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108000">
              <a:buClr>
                <a:srgbClr val="000000"/>
              </a:buClr>
              <a:buSzPct val="45000"/>
            </a:pPr>
            <a:r>
              <a:rPr lang="en-US" sz="2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Simulation using hector quadrotor package on ROS Gazebo and </a:t>
            </a:r>
            <a:r>
              <a:rPr lang="en-US" sz="20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RViz</a:t>
            </a:r>
            <a:endParaRPr lang="en-US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0" y="1481526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082149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Shape 1"/>
          <p:cNvSpPr txBox="1"/>
          <p:nvPr/>
        </p:nvSpPr>
        <p:spPr>
          <a:xfrm>
            <a:off x="457200" y="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36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Results</a:t>
            </a:r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41" name="TextShape 2"/>
          <p:cNvSpPr txBox="1"/>
          <p:nvPr/>
        </p:nvSpPr>
        <p:spPr>
          <a:xfrm>
            <a:off x="2528733" y="1058724"/>
            <a:ext cx="4086174" cy="461286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108000">
              <a:buClr>
                <a:srgbClr val="000000"/>
              </a:buClr>
              <a:buSzPct val="45000"/>
            </a:pPr>
            <a:r>
              <a:rPr lang="en-US" sz="2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Interfacing RC Transmitter with ROS</a:t>
            </a:r>
            <a:endParaRPr lang="en-US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261" y="1520010"/>
            <a:ext cx="6799332" cy="509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550101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3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Results</a:t>
            </a:r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41" name="TextShape 2"/>
          <p:cNvSpPr txBox="1"/>
          <p:nvPr/>
        </p:nvSpPr>
        <p:spPr>
          <a:xfrm>
            <a:off x="457200" y="1374309"/>
            <a:ext cx="8229240" cy="561745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108000">
              <a:buClr>
                <a:srgbClr val="000000"/>
              </a:buClr>
              <a:buSzPct val="45000"/>
            </a:pPr>
            <a:r>
              <a:rPr lang="en-US" sz="2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Quadrotor configuration planning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346" y="1936054"/>
            <a:ext cx="5071516" cy="375557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4862" y="1936054"/>
            <a:ext cx="3260738" cy="168553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4862" y="3918378"/>
            <a:ext cx="3260738" cy="1773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70456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Challenges Faced</a:t>
            </a:r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086754" y="2113607"/>
            <a:ext cx="78852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Insufficient documentation of most packages.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Difficulty in debugging when things go wrong.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Lack of fundamentals and terminology in Robotics</a:t>
            </a:r>
          </a:p>
        </p:txBody>
      </p:sp>
    </p:spTree>
    <p:extLst>
      <p:ext uri="{BB962C8B-B14F-4D97-AF65-F5344CB8AC3E}">
        <p14:creationId xmlns:p14="http://schemas.microsoft.com/office/powerpoint/2010/main" val="171615859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Ongoing work</a:t>
            </a:r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92300" y="1985554"/>
            <a:ext cx="789414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Wireless streaming of map data over the ROS network.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Selecting a light weight and small form-factor computer which can handle the required computations. </a:t>
            </a:r>
          </a:p>
          <a:p>
            <a:r>
              <a:rPr lang="en-US" sz="2400" dirty="0"/>
              <a:t> </a:t>
            </a:r>
            <a:r>
              <a:rPr lang="en-US" sz="2400" dirty="0" smtClean="0"/>
              <a:t>  (</a:t>
            </a:r>
            <a:r>
              <a:rPr lang="en-US" sz="2400" dirty="0" err="1" smtClean="0"/>
              <a:t>RPi</a:t>
            </a:r>
            <a:r>
              <a:rPr lang="en-US" sz="2400" dirty="0" smtClean="0"/>
              <a:t>, ODROID XU4)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Building the quadrotor.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2323323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CustomShape 1"/>
          <p:cNvSpPr/>
          <p:nvPr/>
        </p:nvSpPr>
        <p:spPr>
          <a:xfrm>
            <a:off x="609480" y="685800"/>
            <a:ext cx="8000640" cy="71618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endParaRPr lang="en-I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IN" sz="20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A  PRESENTATION  ON </a:t>
            </a:r>
            <a:endParaRPr lang="en-I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I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IN" sz="3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ROBOT DEVELOPMENT USING ROS</a:t>
            </a:r>
            <a:endParaRPr lang="en-I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I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By</a:t>
            </a:r>
            <a:endParaRPr lang="en-I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I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I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IN" sz="20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SRIJAL POOJARI</a:t>
            </a:r>
            <a:endParaRPr lang="en-I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IN" sz="20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&amp;</a:t>
            </a:r>
            <a:endParaRPr lang="en-I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IN" sz="20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CHIRAG SHAH</a:t>
            </a:r>
            <a:endParaRPr lang="en-I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I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I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 Under the guidance of </a:t>
            </a:r>
            <a:endParaRPr lang="en-I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I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IN" sz="20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Kumar Khandagle</a:t>
            </a:r>
            <a:endParaRPr lang="en-I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I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I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		</a:t>
            </a:r>
            <a:endParaRPr lang="en-I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I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I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I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endParaRPr lang="en-I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Foreseeable </a:t>
            </a:r>
            <a:r>
              <a:rPr lang="en-US" sz="4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Challenges</a:t>
            </a:r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41" name="TextShape 2"/>
          <p:cNvSpPr txBox="1"/>
          <p:nvPr/>
        </p:nvSpPr>
        <p:spPr>
          <a:xfrm>
            <a:off x="457200" y="4323806"/>
            <a:ext cx="8242303" cy="2534194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108000">
              <a:buClr>
                <a:srgbClr val="000000"/>
              </a:buClr>
              <a:buSzPct val="45000"/>
            </a:pPr>
            <a:r>
              <a:rPr lang="en-US" sz="20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With mapping using SBC</a:t>
            </a:r>
          </a:p>
          <a:p>
            <a:pPr marL="108000">
              <a:buClr>
                <a:srgbClr val="000000"/>
              </a:buClr>
              <a:buSzPct val="45000"/>
            </a:pPr>
            <a:r>
              <a:rPr lang="en-US" sz="2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Drone building</a:t>
            </a:r>
          </a:p>
          <a:p>
            <a:pPr marL="108000">
              <a:buClr>
                <a:srgbClr val="000000"/>
              </a:buClr>
              <a:buSzPct val="45000"/>
            </a:pPr>
            <a:r>
              <a:rPr lang="en-US" sz="20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Mapping with drone(stability </a:t>
            </a:r>
            <a:r>
              <a:rPr lang="en-US" sz="20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etc</a:t>
            </a:r>
            <a:r>
              <a:rPr lang="en-US" sz="20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)</a:t>
            </a:r>
          </a:p>
          <a:p>
            <a:pPr marL="108000">
              <a:buClr>
                <a:srgbClr val="000000"/>
              </a:buClr>
              <a:buSzPct val="45000"/>
            </a:pPr>
            <a:r>
              <a:rPr lang="en-US" sz="2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Financing the project and conflicts with DOD over possession of lethal technology</a:t>
            </a:r>
            <a:endParaRPr lang="en-US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73238516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Future work</a:t>
            </a:r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41" name="TextShape 2"/>
          <p:cNvSpPr txBox="1"/>
          <p:nvPr/>
        </p:nvSpPr>
        <p:spPr>
          <a:xfrm>
            <a:off x="457200" y="1496449"/>
            <a:ext cx="8229240" cy="3400865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108000">
              <a:buClr>
                <a:srgbClr val="000000"/>
              </a:buClr>
              <a:buSzPct val="45000"/>
            </a:pPr>
            <a:r>
              <a:rPr lang="en-US" sz="32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ML</a:t>
            </a:r>
          </a:p>
          <a:p>
            <a:pPr marL="108000">
              <a:buClr>
                <a:srgbClr val="000000"/>
              </a:buClr>
              <a:buSzPct val="45000"/>
            </a:pPr>
            <a:r>
              <a:rPr lang="en-US" sz="32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Object recognition</a:t>
            </a:r>
          </a:p>
          <a:p>
            <a:pPr marL="108000">
              <a:buClr>
                <a:srgbClr val="000000"/>
              </a:buClr>
              <a:buSzPct val="45000"/>
            </a:pPr>
            <a:r>
              <a:rPr lang="en-US" sz="32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Autonomous control</a:t>
            </a:r>
          </a:p>
          <a:p>
            <a:pPr marL="108000">
              <a:buClr>
                <a:srgbClr val="000000"/>
              </a:buClr>
              <a:buSzPct val="45000"/>
            </a:pPr>
            <a:r>
              <a:rPr lang="en-US" sz="32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AI to rule the world</a:t>
            </a:r>
          </a:p>
          <a:p>
            <a:pPr marL="108000">
              <a:buClr>
                <a:srgbClr val="000000"/>
              </a:buClr>
              <a:buSzPct val="45000"/>
            </a:pPr>
            <a:endParaRPr lang="en-US" sz="32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108000">
              <a:buClr>
                <a:srgbClr val="000000"/>
              </a:buClr>
              <a:buSzPct val="45000"/>
            </a:pPr>
            <a:endParaRPr lang="en-US" sz="32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3341857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3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References </a:t>
            </a:r>
            <a:endParaRPr lang="en-I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6" name="CustomShape 2"/>
          <p:cNvSpPr/>
          <p:nvPr/>
        </p:nvSpPr>
        <p:spPr>
          <a:xfrm>
            <a:off x="457200" y="1600200"/>
            <a:ext cx="8228880" cy="4525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Official ROS Documentation : </a:t>
            </a:r>
            <a:r>
              <a:rPr lang="en-IN" sz="1800" b="0" u="sng" strike="noStrike" spc="-1" dirty="0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hlinkClick r:id="rId2"/>
              </a:rPr>
              <a:t>http://wiki.ros.org</a:t>
            </a:r>
            <a:r>
              <a:rPr lang="en-IN" sz="1800" b="0" u="sng" strike="noStrike" spc="-1" dirty="0" smtClean="0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hlinkClick r:id="rId2"/>
              </a:rPr>
              <a:t>/</a:t>
            </a:r>
            <a:endParaRPr lang="en-IN" sz="1800" b="0" u="sng" strike="noStrike" spc="-1" dirty="0" smtClean="0">
              <a:solidFill>
                <a:srgbClr val="0000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u="sng" spc="-1" dirty="0">
                <a:uFill>
                  <a:solidFill>
                    <a:srgbClr val="FFFFFF"/>
                  </a:solidFill>
                </a:uFill>
                <a:latin typeface="Calibri"/>
              </a:rPr>
              <a:t>ROS Forums </a:t>
            </a:r>
            <a:r>
              <a:rPr lang="en-IN" u="sng" spc="-1" dirty="0">
                <a:uFill>
                  <a:solidFill>
                    <a:srgbClr val="FFFFFF"/>
                  </a:solidFill>
                </a:uFill>
                <a:latin typeface="Calibri"/>
                <a:hlinkClick r:id="rId3"/>
              </a:rPr>
              <a:t>: </a:t>
            </a:r>
            <a:r>
              <a:rPr lang="en-IN" u="sng" spc="-1" dirty="0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hlinkClick r:id="rId3"/>
              </a:rPr>
              <a:t>https://answers.ros.org</a:t>
            </a:r>
            <a:endParaRPr lang="en-IN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Quigley, M., </a:t>
            </a:r>
            <a:r>
              <a:rPr lang="en-IN" sz="1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Gerkey</a:t>
            </a:r>
            <a:r>
              <a:rPr lang="en-IN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, B. and Smart, W. (2015). </a:t>
            </a:r>
            <a:r>
              <a:rPr lang="en-IN" sz="1800" b="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Programming robots with ROS</a:t>
            </a:r>
            <a:r>
              <a:rPr lang="en-IN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. Sebastopol, California: O'Reilly Media.</a:t>
            </a:r>
            <a:endParaRPr lang="en-IN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TextShape 1"/>
          <p:cNvSpPr txBox="1"/>
          <p:nvPr/>
        </p:nvSpPr>
        <p:spPr>
          <a:xfrm>
            <a:off x="685800" y="2130480"/>
            <a:ext cx="7772040" cy="146952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THANK YOU</a:t>
            </a:r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48" name="TextShape 2"/>
          <p:cNvSpPr txBox="1"/>
          <p:nvPr/>
        </p:nvSpPr>
        <p:spPr>
          <a:xfrm>
            <a:off x="1371600" y="3886200"/>
            <a:ext cx="6400440" cy="175212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ctr"/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3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Problem Statement</a:t>
            </a:r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27" name="TextShape 2"/>
          <p:cNvSpPr txBox="1"/>
          <p:nvPr/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To explore the ROS framework and implementing a quadcoptor running ROS to create a 3D map of the real time environment that it sees using a depth sensor (Microsoft Kinect).</a:t>
            </a: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3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Abstract</a:t>
            </a:r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29" name="TextShape 2"/>
          <p:cNvSpPr txBox="1"/>
          <p:nvPr/>
        </p:nvSpPr>
        <p:spPr>
          <a:xfrm>
            <a:off x="457200" y="1594440"/>
            <a:ext cx="8229240" cy="45255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This project deals with exploring the ROS framework for </a:t>
            </a: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Development of a robotic system with various sensors and actuators</a:t>
            </a: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To develop a quadcoptor capable of forming a 3D map of an indoor environment using a depth camera (Microsoft Kinect)</a:t>
            </a: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3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Introduction</a:t>
            </a:r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31" name="TextShape 2"/>
          <p:cNvSpPr txBox="1"/>
          <p:nvPr/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343080" indent="-342720">
              <a:lnSpc>
                <a:spcPct val="100000"/>
              </a:lnSpc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What is ROS?</a:t>
            </a:r>
          </a:p>
          <a:p>
            <a:pPr marL="343080" indent="-342720">
              <a:lnSpc>
                <a:spcPct val="100000"/>
              </a:lnSpc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What is Microsoft Kinect?</a:t>
            </a:r>
          </a:p>
          <a:p>
            <a:pPr marL="343080" indent="-342720">
              <a:lnSpc>
                <a:spcPct val="100000"/>
              </a:lnSpc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What are the challenges?</a:t>
            </a:r>
          </a:p>
          <a:p>
            <a:pPr marL="343080" indent="-342720">
              <a:lnSpc>
                <a:spcPct val="100000"/>
              </a:lnSpc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343080" indent="-342720">
              <a:lnSpc>
                <a:spcPct val="100000"/>
              </a:lnSpc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3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Project Objectives</a:t>
            </a:r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33" name="TextShape 2"/>
          <p:cNvSpPr txBox="1"/>
          <p:nvPr/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Learn the ROS framework</a:t>
            </a: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Understand and implement SLAM algorithms for 3D mapping</a:t>
            </a: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Understand the interfacing of different hardware components with ROS packages</a:t>
            </a: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Combine the software and hardware components to create a stand-alone quadcoptor for 3D mapping</a:t>
            </a: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3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Literature Survey</a:t>
            </a:r>
            <a:endParaRPr lang="en-I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5" name="TextShape 2"/>
          <p:cNvSpPr txBox="1"/>
          <p:nvPr/>
        </p:nvSpPr>
        <p:spPr>
          <a:xfrm>
            <a:off x="360360" y="1522800"/>
            <a:ext cx="8686440" cy="45255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Huang et al. (2011). </a:t>
            </a:r>
            <a:r>
              <a:rPr lang="en-US" sz="1800" b="0" i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Visual Odometry For GPS-Denied Flight And Mapping Using A Kinect. </a:t>
            </a: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MIT, University of Washington. </a:t>
            </a: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hlinkClick r:id="rId2"/>
              </a:rPr>
              <a:t>Website</a:t>
            </a: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.</a:t>
            </a: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Shen S., Michael N., Kumar V. (2010). </a:t>
            </a:r>
            <a:r>
              <a:rPr lang="en-US" sz="1800" b="0" i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Autonomous aerial navigation in confined indoor environments</a:t>
            </a: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. University of Pennsylvania. </a:t>
            </a: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hlinkClick r:id="rId3"/>
              </a:rPr>
              <a:t>YouTube</a:t>
            </a: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.</a:t>
            </a: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Alessio Tonioni (2015). </a:t>
            </a:r>
            <a:r>
              <a:rPr lang="en-US" sz="1800" b="0" i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Autonomous quadcoptor flight in ROS</a:t>
            </a: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. </a:t>
            </a:r>
            <a:r>
              <a:rPr lang="en-US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hlinkClick r:id="rId4"/>
              </a:rPr>
              <a:t>GitHub Source</a:t>
            </a:r>
            <a:r>
              <a:rPr lang="en-US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. </a:t>
            </a: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Will Selby (2016). </a:t>
            </a:r>
            <a:r>
              <a:rPr lang="en-US" sz="1800" b="0" i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3D Mapping &amp; Navigation with ROS</a:t>
            </a: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. </a:t>
            </a: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hlinkClick r:id="rId5"/>
              </a:rPr>
              <a:t>Website</a:t>
            </a: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. </a:t>
            </a: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Belavadi S., Beri R. (2017). </a:t>
            </a:r>
            <a:r>
              <a:rPr lang="en-US" sz="1800" b="0" i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Indoor Environments Mapping using UAV.</a:t>
            </a: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hlinkClick r:id="rId6"/>
              </a:rPr>
              <a:t>GitHub Source</a:t>
            </a: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.</a:t>
            </a: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CustomShape 1"/>
          <p:cNvSpPr/>
          <p:nvPr/>
        </p:nvSpPr>
        <p:spPr>
          <a:xfrm>
            <a:off x="530280" y="1288800"/>
            <a:ext cx="8228880" cy="1855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Ubuntu 16.04 (Xenial Xerus)</a:t>
            </a:r>
            <a:endParaRPr lang="en-I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ROS Kinetic Kame</a:t>
            </a:r>
            <a:endParaRPr lang="en-I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7" name="CustomShape 2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3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Software Requirements</a:t>
            </a:r>
            <a:endParaRPr lang="en-I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8" name="CustomShape 3"/>
          <p:cNvSpPr/>
          <p:nvPr/>
        </p:nvSpPr>
        <p:spPr>
          <a:xfrm>
            <a:off x="530280" y="266400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3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Hardware Requirements</a:t>
            </a:r>
            <a:endParaRPr lang="en-I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9" name="CustomShape 4"/>
          <p:cNvSpPr/>
          <p:nvPr/>
        </p:nvSpPr>
        <p:spPr>
          <a:xfrm>
            <a:off x="626760" y="3760200"/>
            <a:ext cx="8228880" cy="1855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RGB-D Camera (Microsoft Kinect)</a:t>
            </a:r>
            <a:endParaRPr lang="en-I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Quadcoptor capable of lifting payload upto 1kgs</a:t>
            </a:r>
            <a:endParaRPr lang="en-I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Single Board Computer capable of running Ubuntu and ROS </a:t>
            </a:r>
            <a:endParaRPr lang="en-I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Project Plan</a:t>
            </a:r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graphicFrame>
        <p:nvGraphicFramePr>
          <p:cNvPr id="144" name="Table 2"/>
          <p:cNvGraphicFramePr/>
          <p:nvPr/>
        </p:nvGraphicFramePr>
        <p:xfrm>
          <a:off x="445320" y="2133720"/>
          <a:ext cx="8229600" cy="3885840"/>
        </p:xfrm>
        <a:graphic>
          <a:graphicData uri="http://schemas.openxmlformats.org/drawingml/2006/table">
            <a:tbl>
              <a:tblPr/>
              <a:tblGrid>
                <a:gridCol w="1143000"/>
                <a:gridCol w="7086600"/>
              </a:tblGrid>
              <a:tr h="5986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IN" sz="1800" b="0" strike="noStrike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Week</a:t>
                      </a:r>
                      <a:endParaRPr lang="en-IN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IN" sz="1800" b="0" strike="noStrike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Objective</a:t>
                      </a:r>
                      <a:endParaRPr lang="en-IN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F81BD"/>
                    </a:solidFill>
                  </a:tcPr>
                </a:tc>
              </a:tr>
              <a:tr h="5986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IN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1 to 3</a:t>
                      </a:r>
                      <a:endParaRPr lang="en-IN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IN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Installing ROS, Understanding the underlying concepts.</a:t>
                      </a:r>
                      <a:endParaRPr lang="en-IN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</a:tr>
              <a:tr h="6224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IN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4 to 5</a:t>
                      </a:r>
                      <a:endParaRPr lang="en-IN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IN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Interfacing the Microsoft Kinect sensor on Gazebo simulator.</a:t>
                      </a:r>
                      <a:endParaRPr lang="en-IN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</a:tr>
              <a:tr h="10332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IN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6 to 8</a:t>
                      </a:r>
                      <a:endParaRPr lang="en-IN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IN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Understanding Pointclouds and RTAB Map for real time</a:t>
                      </a:r>
                      <a:endParaRPr lang="en-IN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IN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environment mapping.</a:t>
                      </a:r>
                      <a:endParaRPr lang="en-IN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</a:tr>
              <a:tr h="10328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IN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9</a:t>
                      </a:r>
                      <a:endParaRPr lang="en-IN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IN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Interface the Kinect sensor for mapping of</a:t>
                      </a:r>
                      <a:endParaRPr lang="en-IN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IN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real world environments.</a:t>
                      </a:r>
                      <a:endParaRPr lang="en-IN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697</TotalTime>
  <Words>658</Words>
  <Application>Microsoft Office PowerPoint</Application>
  <PresentationFormat>On-screen Show (4:3)</PresentationFormat>
  <Paragraphs>128</Paragraphs>
  <Slides>23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23</vt:i4>
      </vt:variant>
    </vt:vector>
  </HeadingPairs>
  <TitlesOfParts>
    <vt:vector size="33" baseType="lpstr">
      <vt:lpstr>Arial</vt:lpstr>
      <vt:lpstr>Calibri</vt:lpstr>
      <vt:lpstr>DejaVu Sans</vt:lpstr>
      <vt:lpstr>Noto Sans CJK SC Regular</vt:lpstr>
      <vt:lpstr>Symbol</vt:lpstr>
      <vt:lpstr>Times New Roman</vt:lpstr>
      <vt:lpstr>Wingdings</vt:lpstr>
      <vt:lpstr>Office Theme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subject/>
  <dc:creator>Agrawal</dc:creator>
  <dc:description/>
  <cp:lastModifiedBy>Srijal</cp:lastModifiedBy>
  <cp:revision>81</cp:revision>
  <dcterms:created xsi:type="dcterms:W3CDTF">2013-08-02T16:24:08Z</dcterms:created>
  <dcterms:modified xsi:type="dcterms:W3CDTF">2017-10-05T18:52:46Z</dcterms:modified>
  <dc:language>en-IN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15.0000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2</vt:i4>
  </property>
  <property fmtid="{D5CDD505-2E9C-101B-9397-08002B2CF9AE}" pid="8" name="PresentationFormat">
    <vt:lpwstr>On-screen Show (4:3)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13</vt:i4>
  </property>
</Properties>
</file>